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70a7da21-2ad3-45d9-8f79-ab054d8bd7a1/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10" Type="http://schemas.openxmlformats.org/officeDocument/2006/relationships/image" Target="../media/image28.jpg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457" y="922990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316" y="4354710"/>
            <a:ext cx="2051311" cy="210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5" name="Google Shape;245;p22"/>
          <p:cNvSpPr txBox="1"/>
          <p:nvPr/>
        </p:nvSpPr>
        <p:spPr>
          <a:xfrm>
            <a:off x="7327935" y="1663808"/>
            <a:ext cx="300660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6658" y="1468472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7625" y="3640737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7628709" y="2490447"/>
            <a:ext cx="25995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zagonetku.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7633054" y="3253053"/>
            <a:ext cx="27301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iz zagonetke promjenjive i nepromjenjive riječi na prazne crte.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4833" y="2371692"/>
            <a:ext cx="620205" cy="7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44833" y="3290881"/>
            <a:ext cx="654000" cy="7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1214846" y="1579722"/>
            <a:ext cx="228681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Stotinu ruku,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stotinu nogu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 div.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Nikud ne ide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živ!</a:t>
            </a:r>
            <a:endParaRPr sz="2400" dirty="0"/>
          </a:p>
        </p:txBody>
      </p:sp>
      <p:sp>
        <p:nvSpPr>
          <p:cNvPr id="255" name="Google Shape;255;p22"/>
          <p:cNvSpPr txBox="1"/>
          <p:nvPr/>
        </p:nvSpPr>
        <p:spPr>
          <a:xfrm>
            <a:off x="3936566" y="1914835"/>
            <a:ext cx="1430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STABLO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1212763" y="3827497"/>
            <a:ext cx="20508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promjenjive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212763" y="4889151"/>
            <a:ext cx="20508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151015" y="4339888"/>
            <a:ext cx="1164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stotinu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2216870" y="4339888"/>
            <a:ext cx="10105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ruku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2889754" y="4336458"/>
            <a:ext cx="9654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nogu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3612218" y="4339888"/>
            <a:ext cx="7658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ima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4183133" y="4339888"/>
            <a:ext cx="7371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div</a:t>
            </a:r>
            <a:r>
              <a:rPr lang="hr-HR" sz="20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1172763" y="5249103"/>
            <a:ext cx="10665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nikud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2102726" y="5239094"/>
            <a:ext cx="7172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2695263" y="5225058"/>
            <a:ext cx="388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1052932" y="4475005"/>
            <a:ext cx="4716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 sz="20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959808" y="5372598"/>
            <a:ext cx="4369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 sz="20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4701661" y="4363514"/>
            <a:ext cx="8373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živ</a:t>
            </a:r>
            <a:endParaRPr sz="24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556" y="72310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5270" y="3373428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7" name="Google Shape;277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8" name="Google Shape;278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2" name="Google Shape;282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3" name="Google Shape;283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013321" y="1065815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4093007" y="2612120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86" name="Google Shape;286;p23"/>
          <p:cNvSpPr txBox="1"/>
          <p:nvPr/>
        </p:nvSpPr>
        <p:spPr>
          <a:xfrm>
            <a:off x="1782794" y="1020244"/>
            <a:ext cx="17984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vrste riječi s pomoću umnih mapa i pronađi izgubljene riječi u književnim djelima.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1811887" y="2616626"/>
            <a:ext cx="200242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Promjenjive i nepromjenjive riječi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1818000" y="3964290"/>
            <a:ext cx="20950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zaigraj igrice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Uzmi peticu 1 i 2.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5330517" y="1020244"/>
            <a:ext cx="14477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listića za pomoć i Želim više.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429437" y="2610418"/>
            <a:ext cx="14878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4416" y="118872"/>
            <a:ext cx="8583168" cy="662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4792" y="124968"/>
            <a:ext cx="8662416" cy="660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493742" y="1374833"/>
            <a:ext cx="454367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Promjenjive i nepromjenjive riječi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855" y="620922"/>
            <a:ext cx="5486399" cy="53642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44461" y="-264128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2467" y="2203994"/>
            <a:ext cx="2573799" cy="26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202531" y="1396144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537" t="683" r="1001"/>
          <a:stretch/>
        </p:blipFill>
        <p:spPr>
          <a:xfrm rot="-165367">
            <a:off x="1169098" y="669514"/>
            <a:ext cx="4180025" cy="565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869283" y="2203994"/>
            <a:ext cx="282642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imenice? Koje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vrste imenica?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izriču glagoli?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glagolska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vremena možeš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izreći glagolom? Što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pridjevi? Vrste pridjeva.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92" y="1100573"/>
            <a:ext cx="6801491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8209" y="332510"/>
            <a:ext cx="4869646" cy="51758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6279" y="4544129"/>
            <a:ext cx="2220862" cy="22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519001" y="869804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945098" y="1624136"/>
            <a:ext cx="33996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svaku rečenicu i obrati pozornost na riječ koja je istaknuta drugom bojom. 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2538014" y="594242"/>
            <a:ext cx="36411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POZNATO I NEPOZNATO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594749" y="2530531"/>
            <a:ext cx="23455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Mačka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gladna.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2940293" y="2516280"/>
            <a:ext cx="19888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Ljetos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naučila plivati. 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5135101" y="2515728"/>
            <a:ext cx="19131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Ispekla sam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čokoladnu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tortu. 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683" y="3695978"/>
            <a:ext cx="6892411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10683" y="5064989"/>
            <a:ext cx="31649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Sviram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gitaru sa zadovoljstvom.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2838761" y="5061788"/>
            <a:ext cx="2193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Darovao mi je srce,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052292" y="5061788"/>
            <a:ext cx="23905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Jabuka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kruška su zrele.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668907" y="3233790"/>
            <a:ext cx="39520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vrste riječi prepoznaješ?</a:t>
            </a:r>
            <a:endParaRPr sz="2400" dirty="0"/>
          </a:p>
        </p:txBody>
      </p:sp>
      <p:sp>
        <p:nvSpPr>
          <p:cNvPr id="129" name="Google Shape;129;p16"/>
          <p:cNvSpPr txBox="1"/>
          <p:nvPr/>
        </p:nvSpPr>
        <p:spPr>
          <a:xfrm>
            <a:off x="7989766" y="3717951"/>
            <a:ext cx="36311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riječima ne znaš odrediti vrstu?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043" y="1113728"/>
            <a:ext cx="4663688" cy="4545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5417" y="4734929"/>
            <a:ext cx="2230748" cy="2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8" name="Google Shape;138;p17"/>
          <p:cNvSpPr txBox="1"/>
          <p:nvPr/>
        </p:nvSpPr>
        <p:spPr>
          <a:xfrm>
            <a:off x="8419492" y="63372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8682818" y="1974627"/>
            <a:ext cx="24608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OBLIK I ZNAČENJE</a:t>
            </a:r>
            <a:endParaRPr sz="22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645531" y="563059"/>
            <a:ext cx="60178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i zaključi jesu li se mijenjali oblik i značenje istaknutim riječima.</a:t>
            </a:r>
            <a:endParaRPr sz="22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67568" y="1427235"/>
            <a:ext cx="333857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Mačka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gladna.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Nahranio sam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mačku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Došle su i ostale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mačke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Igrao sam se s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mačkama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3406144" y="1399903"/>
            <a:ext cx="39588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Ljetos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 naučio plivati.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Odselili smo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ljetos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sestrom sam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ljetos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uživao na moru.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Možda sam joj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ljetos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darovao srce.</a:t>
            </a:r>
            <a:endParaRPr sz="2400" dirty="0"/>
          </a:p>
        </p:txBody>
      </p:sp>
      <p:pic>
        <p:nvPicPr>
          <p:cNvPr id="144" name="Google Shape;144;p17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02461">
            <a:off x="823207" y="4105884"/>
            <a:ext cx="1073839" cy="69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326625" y="4970384"/>
            <a:ext cx="34236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mačka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promijenila je oblik, ali ne i značenje.</a:t>
            </a:r>
            <a:endParaRPr sz="2400" dirty="0"/>
          </a:p>
        </p:txBody>
      </p:sp>
      <p:pic>
        <p:nvPicPr>
          <p:cNvPr id="146" name="Google Shape;146;p17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89542">
            <a:off x="4920280" y="4265135"/>
            <a:ext cx="1114754" cy="71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3844273" y="5026064"/>
            <a:ext cx="37296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ljetos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 promijenila niti oblik niti značenje.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096166" y="2417142"/>
            <a:ext cx="3505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Osnovno je obilježje svake riječi njezino značenje.</a:t>
            </a:r>
            <a:endParaRPr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može, ali i ne mora mijenjati oblik.</a:t>
            </a:r>
            <a:endParaRPr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Razlikujemo </a:t>
            </a:r>
            <a:r>
              <a:rPr lang="hr-HR" sz="2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promjenjive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nepromjenjive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riječi.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6658" y="517848"/>
            <a:ext cx="5476266" cy="5593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67713" y="4665348"/>
            <a:ext cx="2037251" cy="207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7939198" y="80600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7683577" y="1524884"/>
            <a:ext cx="29982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PROMJENJIVE RIJEČI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588267" y="989747"/>
            <a:ext cx="56875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Jesu li se riječi promijenile? Koju vrstu prepoznaješ? 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44850" y="1737371"/>
            <a:ext cx="63486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Jedna moja umiljata mačka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zadovoljno 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prela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Govore 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jednoj mojoj umiljatoj mački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glasno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prede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29609" y="3477620"/>
            <a:ext cx="2518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mačka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mački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321299" y="4256268"/>
            <a:ext cx="2704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prede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21299" y="3873910"/>
            <a:ext cx="28217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umiljata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umiljatoj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328172" y="4708408"/>
            <a:ext cx="21591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jedna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jednoj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28172" y="5212579"/>
            <a:ext cx="31038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mojoj</a:t>
            </a:r>
            <a:endParaRPr sz="2400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7505802" y="1924994"/>
            <a:ext cx="3538662" cy="133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riječi koje u različitim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rečeničnim položajima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mijenjaju svoj oblik, ali ne 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osnovno značenje.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7117556" y="3516633"/>
            <a:ext cx="14951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VRSTE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7505802" y="4122121"/>
            <a:ext cx="1813010" cy="73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8221772" y="3531685"/>
            <a:ext cx="168011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imenice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pridjevi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glagoli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brojevi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zamjenice.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71187" y="3677675"/>
            <a:ext cx="3155195" cy="243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1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1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1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1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1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1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95" y="1453439"/>
            <a:ext cx="6488068" cy="264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4626" y="3898115"/>
            <a:ext cx="2168771" cy="22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7718625" y="82108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7170633" y="1728852"/>
            <a:ext cx="3135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OSNOVA I NASTAVAK</a:t>
            </a:r>
            <a:endParaRPr sz="2400"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505136" y="4864285"/>
            <a:ext cx="33064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nepromjenjivi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 riječi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3811556" y="4895722"/>
            <a:ext cx="31295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promjenjivi </a:t>
            </a:r>
            <a:r>
              <a:rPr lang="hr-HR" sz="2400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dio riječi</a:t>
            </a:r>
            <a:endParaRPr sz="2400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9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89542">
            <a:off x="1009890" y="3788448"/>
            <a:ext cx="1567320" cy="100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954079">
            <a:off x="3451189" y="3832290"/>
            <a:ext cx="1327314" cy="90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7130644" y="2243801"/>
            <a:ext cx="32741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Osnova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riječi stalni je nepromjenjivi dio riječi. </a:t>
            </a:r>
            <a:endParaRPr sz="24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7130644" y="3216484"/>
            <a:ext cx="33422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Nastavak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dio riječi koji se mijenja. 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925425" y="728306"/>
            <a:ext cx="56614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kojih se dijelova sastoji promjenjiva riječ? Promotri na primjeru imenice mačka.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404" y="495973"/>
            <a:ext cx="5258802" cy="53229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743" y="4602207"/>
            <a:ext cx="1928708" cy="197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7895416" y="68182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8019178" y="1405057"/>
            <a:ext cx="28373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NEPROMJENJIVE RIJEČI</a:t>
            </a:r>
            <a:endParaRPr sz="2400" dirty="0"/>
          </a:p>
        </p:txBody>
      </p:sp>
      <p:sp>
        <p:nvSpPr>
          <p:cNvPr id="205" name="Google Shape;205;p20"/>
          <p:cNvSpPr txBox="1"/>
          <p:nvPr/>
        </p:nvSpPr>
        <p:spPr>
          <a:xfrm>
            <a:off x="7457033" y="3809897"/>
            <a:ext cx="11698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VRSTE</a:t>
            </a:r>
            <a:endParaRPr sz="2400" dirty="0"/>
          </a:p>
        </p:txBody>
      </p:sp>
      <p:sp>
        <p:nvSpPr>
          <p:cNvPr id="206" name="Google Shape;206;p20"/>
          <p:cNvSpPr txBox="1"/>
          <p:nvPr/>
        </p:nvSpPr>
        <p:spPr>
          <a:xfrm>
            <a:off x="1436085" y="672603"/>
            <a:ext cx="53592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polako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se promijenile? Osmisli svoj primjer.</a:t>
            </a:r>
            <a:endParaRPr sz="2400" dirty="0"/>
          </a:p>
        </p:txBody>
      </p:sp>
      <p:sp>
        <p:nvSpPr>
          <p:cNvPr id="207" name="Google Shape;207;p20"/>
          <p:cNvSpPr txBox="1"/>
          <p:nvPr/>
        </p:nvSpPr>
        <p:spPr>
          <a:xfrm>
            <a:off x="389018" y="1716917"/>
            <a:ext cx="510889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Lopta je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polako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položena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kutiju.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Osijeku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polako</a:t>
            </a:r>
            <a:r>
              <a:rPr lang="hr-HR" sz="2400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prolazi vrijeme.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Polako</a:t>
            </a:r>
            <a:r>
              <a:rPr lang="hr-HR" sz="2400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 se probudili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ranu zoru.</a:t>
            </a:r>
            <a:endParaRPr sz="2400" dirty="0"/>
          </a:p>
        </p:txBody>
      </p:sp>
      <p:pic>
        <p:nvPicPr>
          <p:cNvPr id="208" name="Google Shape;208;p20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32410">
            <a:off x="563002" y="3566999"/>
            <a:ext cx="896231" cy="57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776106" y="4646826"/>
            <a:ext cx="27850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7504119" y="2134856"/>
            <a:ext cx="38981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riječi koje ne mijenjaju oblik ni u kojem rečeničnom položaju. </a:t>
            </a:r>
            <a:endParaRPr sz="2400" dirty="0"/>
          </a:p>
        </p:txBody>
      </p:sp>
      <p:sp>
        <p:nvSpPr>
          <p:cNvPr id="211" name="Google Shape;211;p20"/>
          <p:cNvSpPr txBox="1"/>
          <p:nvPr/>
        </p:nvSpPr>
        <p:spPr>
          <a:xfrm>
            <a:off x="8686196" y="3101596"/>
            <a:ext cx="183379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prilozi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prijedlozi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veznici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usklici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čestice.</a:t>
            </a:r>
            <a:endParaRPr sz="2400" dirty="0"/>
          </a:p>
        </p:txBody>
      </p:sp>
      <p:pic>
        <p:nvPicPr>
          <p:cNvPr id="212" name="Google Shape;212;p20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14288" y="3883827"/>
            <a:ext cx="3091411" cy="2358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/>
          <p:cNvSpPr/>
          <p:nvPr/>
        </p:nvSpPr>
        <p:spPr>
          <a:xfrm>
            <a:off x="296538" y="4238163"/>
            <a:ext cx="3056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</a:t>
            </a:r>
            <a:r>
              <a:rPr lang="hr-HR" sz="2400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nisu promijenile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 oblik</a:t>
            </a:r>
            <a:endParaRPr lang="hr-H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1141" y="71572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1061" y="3670379"/>
            <a:ext cx="2054463" cy="210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1" name="Google Shape;221;p21"/>
          <p:cNvSpPr txBox="1"/>
          <p:nvPr/>
        </p:nvSpPr>
        <p:spPr>
          <a:xfrm>
            <a:off x="7090650" y="1200850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8609470" y="1962778"/>
            <a:ext cx="20439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SPOJNICA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897601" y="915290"/>
            <a:ext cx="58783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ćemo upotrebljavati spojnicu?</a:t>
            </a:r>
            <a:endParaRPr sz="2400" dirty="0"/>
          </a:p>
        </p:txBody>
      </p:sp>
      <p:sp>
        <p:nvSpPr>
          <p:cNvPr id="226" name="Google Shape;226;p21"/>
          <p:cNvSpPr txBox="1"/>
          <p:nvPr/>
        </p:nvSpPr>
        <p:spPr>
          <a:xfrm>
            <a:off x="497540" y="1971366"/>
            <a:ext cx="16674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prijatelj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27" name="Google Shape;227;p21"/>
          <p:cNvSpPr txBox="1"/>
          <p:nvPr/>
        </p:nvSpPr>
        <p:spPr>
          <a:xfrm>
            <a:off x="497540" y="2824056"/>
            <a:ext cx="15616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telj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497540" y="3545374"/>
            <a:ext cx="1480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229" name="Google Shape;229;p21"/>
          <p:cNvSpPr/>
          <p:nvPr/>
        </p:nvSpPr>
        <p:spPr>
          <a:xfrm>
            <a:off x="2033137" y="2060872"/>
            <a:ext cx="608782" cy="2614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2003335" y="2886168"/>
            <a:ext cx="608782" cy="2614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2000248" y="3829844"/>
            <a:ext cx="608782" cy="2614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3071403" y="1978167"/>
            <a:ext cx="3423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 osnove i nastavka</a:t>
            </a:r>
            <a:endParaRPr sz="2400" dirty="0"/>
          </a:p>
        </p:txBody>
      </p:sp>
      <p:sp>
        <p:nvSpPr>
          <p:cNvPr id="233" name="Google Shape;233;p21"/>
          <p:cNvSpPr txBox="1"/>
          <p:nvPr/>
        </p:nvSpPr>
        <p:spPr>
          <a:xfrm>
            <a:off x="3079376" y="2902817"/>
            <a:ext cx="441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rastavljanju riječi na slogove</a:t>
            </a:r>
            <a:endParaRPr sz="2400" dirty="0"/>
          </a:p>
        </p:txBody>
      </p:sp>
      <p:sp>
        <p:nvSpPr>
          <p:cNvPr id="234" name="Google Shape;234;p21"/>
          <p:cNvSpPr txBox="1"/>
          <p:nvPr/>
        </p:nvSpPr>
        <p:spPr>
          <a:xfrm>
            <a:off x="2965830" y="3721517"/>
            <a:ext cx="47890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rastavljanju riječi na kraju retka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prenošenja njezina dijela u novi redak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8280668" y="2367547"/>
            <a:ext cx="2499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pravopisni znak</a:t>
            </a:r>
            <a:endParaRPr sz="2400" dirty="0"/>
          </a:p>
        </p:txBody>
      </p:sp>
      <p:sp>
        <p:nvSpPr>
          <p:cNvPr id="236" name="Google Shape;236;p21"/>
          <p:cNvSpPr txBox="1"/>
          <p:nvPr/>
        </p:nvSpPr>
        <p:spPr>
          <a:xfrm>
            <a:off x="8342104" y="2911667"/>
            <a:ext cx="24379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 obje se strane piše bez bjelina.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517</Words>
  <Application>Microsoft Office PowerPoint</Application>
  <PresentationFormat>Široki zaslon</PresentationFormat>
  <Paragraphs>120</Paragraphs>
  <Slides>13</Slides>
  <Notes>13</Notes>
  <HiddenSlides>2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7</cp:revision>
  <dcterms:modified xsi:type="dcterms:W3CDTF">2020-09-09T15:02:11Z</dcterms:modified>
</cp:coreProperties>
</file>